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5842000" cy="20104100"/>
  <p:notesSz cx="58420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008C"/>
    <a:srgbClr val="0090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>
      <p:cViewPr>
        <p:scale>
          <a:sx n="100" d="100"/>
          <a:sy n="100" d="100"/>
        </p:scale>
        <p:origin x="2994" y="-76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8150" y="6232271"/>
            <a:ext cx="49657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76300" y="11258296"/>
            <a:ext cx="40894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92100" y="4623943"/>
            <a:ext cx="254127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008630" y="4623943"/>
            <a:ext cx="254127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100" y="804164"/>
            <a:ext cx="525780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2100" y="4623943"/>
            <a:ext cx="52578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86280" y="18696814"/>
            <a:ext cx="186944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92100" y="18696814"/>
            <a:ext cx="134366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06240" y="18696814"/>
            <a:ext cx="134366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jpg"/><Relationship Id="rId4" Type="http://schemas.openxmlformats.org/officeDocument/2006/relationships/hyperlink" Target="http://www.ic3.gov/Media/PDF/AnnualReport/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A5E3EB33-FC44-134A-E091-CCF53C2BCE5E}"/>
              </a:ext>
            </a:extLst>
          </p:cNvPr>
          <p:cNvSpPr/>
          <p:nvPr/>
        </p:nvSpPr>
        <p:spPr>
          <a:xfrm>
            <a:off x="2921000" y="5220244"/>
            <a:ext cx="2467906" cy="264802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34EABD7-ED79-DA17-E672-D713EC0BA2BD}"/>
              </a:ext>
            </a:extLst>
          </p:cNvPr>
          <p:cNvSpPr/>
          <p:nvPr/>
        </p:nvSpPr>
        <p:spPr>
          <a:xfrm>
            <a:off x="2921000" y="11087249"/>
            <a:ext cx="2467906" cy="242695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9E90813-9FF4-5277-3A14-AB6592BDB698}"/>
              </a:ext>
            </a:extLst>
          </p:cNvPr>
          <p:cNvSpPr/>
          <p:nvPr/>
        </p:nvSpPr>
        <p:spPr>
          <a:xfrm>
            <a:off x="428270" y="8212761"/>
            <a:ext cx="2467906" cy="250634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2" name="Picture 51" descr="A person holding a cell phone&#10;&#10;Description automatically generated">
            <a:extLst>
              <a:ext uri="{FF2B5EF4-FFF2-40B4-BE49-F238E27FC236}">
                <a16:creationId xmlns:a16="http://schemas.microsoft.com/office/drawing/2014/main" id="{D9BB4DB7-F0E9-F808-01AB-249A3B161A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30" y="1486747"/>
            <a:ext cx="5842000" cy="1859703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F5C35F2C-C6EA-48A9-614A-2013DD176E8A}"/>
              </a:ext>
            </a:extLst>
          </p:cNvPr>
          <p:cNvSpPr/>
          <p:nvPr/>
        </p:nvSpPr>
        <p:spPr>
          <a:xfrm>
            <a:off x="0" y="16551697"/>
            <a:ext cx="5841999" cy="355240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44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A1E6BB92-1ED6-0D71-B48C-096F43C3BF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90" y="16865235"/>
            <a:ext cx="1370224" cy="297413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377445" y="17333548"/>
            <a:ext cx="5184775" cy="23293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 marR="483870">
              <a:lnSpc>
                <a:spcPct val="110700"/>
              </a:lnSpc>
              <a:spcBef>
                <a:spcPts val="95"/>
              </a:spcBef>
            </a:pPr>
            <a:r>
              <a:rPr sz="675" baseline="30864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Bureau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Investigation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Crime</a:t>
            </a:r>
            <a:r>
              <a:rPr sz="75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Report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2022,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spc="-10" dirty="0"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sz="750" spc="-1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www.ic3.gov/Media/PDF/AnnualReport/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 2022_IC3Report.pdf,</a:t>
            </a:r>
            <a:r>
              <a:rPr sz="75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Accessed</a:t>
            </a:r>
            <a:r>
              <a:rPr sz="750"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June</a:t>
            </a:r>
            <a:r>
              <a:rPr sz="750"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spc="-20" dirty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endParaRPr sz="7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800" marR="43180">
              <a:lnSpc>
                <a:spcPct val="110700"/>
              </a:lnSpc>
              <a:spcBef>
                <a:spcPts val="575"/>
              </a:spcBef>
            </a:pPr>
            <a:r>
              <a:rPr sz="675" baseline="30864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component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becoming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75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Aura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member,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Consumers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receive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identity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theft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through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spc="-10" dirty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sz="750" spc="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issued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to Aura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underwritten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administered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7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American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Bankers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Florida,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spc="-25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 Assurant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company,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affiliate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subsidiary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MetLife.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Checking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Savings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Cash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Recovery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401(K)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spc="-50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 HSA</a:t>
            </a:r>
            <a:r>
              <a:rPr sz="75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Cash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Recovery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addition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Expense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Reimbursement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limit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liability.</a:t>
            </a:r>
            <a:r>
              <a:rPr sz="75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spc="-10" dirty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 herein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intended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informational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purposes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terms‚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spc="-25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 exclusions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described.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refer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actual</a:t>
            </a:r>
            <a:r>
              <a:rPr sz="75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terms,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conditions,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exclusions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spc="-25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 coverage.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Coverage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spc="-10" dirty="0">
                <a:latin typeface="Arial" panose="020B0604020202020204" pitchFamily="34" charset="0"/>
                <a:cs typeface="Arial" panose="020B0604020202020204" pitchFamily="34" charset="0"/>
              </a:rPr>
              <a:t>jurisdictions.</a:t>
            </a:r>
            <a:endParaRPr sz="7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800">
              <a:lnSpc>
                <a:spcPct val="100000"/>
              </a:lnSpc>
              <a:spcBef>
                <a:spcPts val="670"/>
              </a:spcBef>
            </a:pP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prevent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identity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theft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monitor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transactions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spc="-10" dirty="0">
                <a:latin typeface="Arial" panose="020B0604020202020204" pitchFamily="34" charset="0"/>
                <a:cs typeface="Arial" panose="020B0604020202020204" pitchFamily="34" charset="0"/>
              </a:rPr>
              <a:t>effectively.</a:t>
            </a:r>
            <a:endParaRPr sz="7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800" marR="180975">
              <a:lnSpc>
                <a:spcPct val="110700"/>
              </a:lnSpc>
              <a:spcBef>
                <a:spcPts val="575"/>
              </a:spcBef>
            </a:pP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Aura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75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Aura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Sub,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LLC.</a:t>
            </a:r>
            <a:r>
              <a:rPr sz="75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Aura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Sub,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LLC.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affiliated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MetLife,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benefits</a:t>
            </a:r>
            <a:r>
              <a:rPr sz="75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spc="-20" dirty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 provide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separate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apart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z="750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MetLife</a:t>
            </a:r>
            <a:r>
              <a:rPr sz="750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spc="-10" dirty="0">
                <a:latin typeface="Arial" panose="020B0604020202020204" pitchFamily="34" charset="0"/>
                <a:cs typeface="Arial" panose="020B0604020202020204" pitchFamily="34" charset="0"/>
              </a:rPr>
              <a:t>product.</a:t>
            </a:r>
            <a:endParaRPr sz="7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800">
              <a:lnSpc>
                <a:spcPct val="100000"/>
              </a:lnSpc>
            </a:pPr>
            <a:r>
              <a:rPr sz="750" b="1" dirty="0">
                <a:latin typeface="Arial" panose="020B0604020202020204" pitchFamily="34" charset="0"/>
                <a:cs typeface="Arial" panose="020B0604020202020204" pitchFamily="34" charset="0"/>
              </a:rPr>
              <a:t>MetLife</a:t>
            </a:r>
            <a:r>
              <a:rPr sz="750" b="1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b="1" dirty="0">
                <a:latin typeface="Arial" panose="020B0604020202020204" pitchFamily="34" charset="0"/>
                <a:cs typeface="Arial" panose="020B0604020202020204" pitchFamily="34" charset="0"/>
              </a:rPr>
              <a:t>Consumer</a:t>
            </a:r>
            <a:r>
              <a:rPr sz="750" b="1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b="1" dirty="0">
                <a:latin typeface="Arial" panose="020B0604020202020204" pitchFamily="34" charset="0"/>
                <a:cs typeface="Arial" panose="020B0604020202020204" pitchFamily="34" charset="0"/>
              </a:rPr>
              <a:t>Services,</a:t>
            </a:r>
            <a:r>
              <a:rPr sz="750" b="1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b="1" dirty="0">
                <a:latin typeface="Arial" panose="020B0604020202020204" pitchFamily="34" charset="0"/>
                <a:cs typeface="Arial" panose="020B0604020202020204" pitchFamily="34" charset="0"/>
              </a:rPr>
              <a:t>Inc.</a:t>
            </a:r>
            <a:r>
              <a:rPr sz="750" b="1" spc="25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b="1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sz="750" b="1" spc="2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b="1" dirty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sz="750" b="1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b="1" dirty="0">
                <a:latin typeface="Arial" panose="020B0604020202020204" pitchFamily="34" charset="0"/>
                <a:cs typeface="Arial" panose="020B0604020202020204" pitchFamily="34" charset="0"/>
              </a:rPr>
              <a:t>Park</a:t>
            </a:r>
            <a:r>
              <a:rPr sz="750" b="1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b="1" dirty="0">
                <a:latin typeface="Arial" panose="020B0604020202020204" pitchFamily="34" charset="0"/>
                <a:cs typeface="Arial" panose="020B0604020202020204" pitchFamily="34" charset="0"/>
              </a:rPr>
              <a:t>Avenue</a:t>
            </a:r>
            <a:r>
              <a:rPr sz="750" b="1" spc="2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b="1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sz="750" b="1" spc="25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b="1" dirty="0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sz="750" b="1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b="1" dirty="0">
                <a:latin typeface="Arial" panose="020B0604020202020204" pitchFamily="34" charset="0"/>
                <a:cs typeface="Arial" panose="020B0604020202020204" pitchFamily="34" charset="0"/>
              </a:rPr>
              <a:t>York,</a:t>
            </a:r>
            <a:r>
              <a:rPr sz="750" b="1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b="1" dirty="0">
                <a:latin typeface="Arial" panose="020B0604020202020204" pitchFamily="34" charset="0"/>
                <a:cs typeface="Arial" panose="020B0604020202020204" pitchFamily="34" charset="0"/>
              </a:rPr>
              <a:t>NY</a:t>
            </a:r>
            <a:r>
              <a:rPr sz="750" b="1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b="1" spc="-10" dirty="0">
                <a:latin typeface="Arial" panose="020B0604020202020204" pitchFamily="34" charset="0"/>
                <a:cs typeface="Arial" panose="020B0604020202020204" pitchFamily="34" charset="0"/>
              </a:rPr>
              <a:t>10166</a:t>
            </a:r>
            <a:endParaRPr sz="75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L0623033107[exp0625][All</a:t>
            </a:r>
            <a:r>
              <a:rPr sz="75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States][DC,GU,MP,PR,VI]</a:t>
            </a:r>
            <a:r>
              <a:rPr sz="75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sz="75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sz="75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MetLife</a:t>
            </a:r>
            <a:r>
              <a:rPr sz="75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sz="75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75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dirty="0">
                <a:latin typeface="Arial" panose="020B0604020202020204" pitchFamily="34" charset="0"/>
                <a:cs typeface="Arial" panose="020B0604020202020204" pitchFamily="34" charset="0"/>
              </a:rPr>
              <a:t>Solutions,</a:t>
            </a:r>
            <a:r>
              <a:rPr sz="75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50" spc="-20" dirty="0">
                <a:latin typeface="Arial" panose="020B0604020202020204" pitchFamily="34" charset="0"/>
                <a:cs typeface="Arial" panose="020B0604020202020204" pitchFamily="34" charset="0"/>
              </a:rPr>
              <a:t>LLC.</a:t>
            </a:r>
            <a:endParaRPr sz="7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-1" y="16517382"/>
            <a:ext cx="5852160" cy="87630"/>
            <a:chOff x="0" y="16517382"/>
            <a:chExt cx="5840095" cy="87630"/>
          </a:xfrm>
        </p:grpSpPr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16517382"/>
              <a:ext cx="3465045" cy="87613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45575" y="16517382"/>
              <a:ext cx="2394395" cy="87613"/>
            </a:xfrm>
            <a:prstGeom prst="rect">
              <a:avLst/>
            </a:prstGeom>
          </p:spPr>
        </p:pic>
      </p:grpSp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3908870"/>
            <a:ext cx="5852034" cy="1795780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3131131" y="11247018"/>
            <a:ext cx="2072639" cy="160428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73025">
              <a:lnSpc>
                <a:spcPts val="1689"/>
              </a:lnSpc>
              <a:spcBef>
                <a:spcPts val="280"/>
              </a:spcBef>
            </a:pP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sz="1500" b="1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1500" b="1" spc="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fits</a:t>
            </a:r>
            <a:r>
              <a:rPr sz="1500" b="1" spc="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-20" dirty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entire</a:t>
            </a:r>
            <a:r>
              <a:rPr sz="1500" b="1"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-10" dirty="0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495" marR="5080">
              <a:lnSpc>
                <a:spcPct val="103400"/>
              </a:lnSpc>
              <a:spcBef>
                <a:spcPts val="1170"/>
              </a:spcBef>
            </a:pP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sz="105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sz="105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105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easy</a:t>
            </a:r>
            <a:r>
              <a:rPr sz="105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05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protect</a:t>
            </a:r>
            <a:r>
              <a:rPr sz="105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0" dirty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loved</a:t>
            </a:r>
            <a:r>
              <a:rPr sz="105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ones—especially</a:t>
            </a:r>
            <a:r>
              <a:rPr sz="105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sz="105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0" dirty="0"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vulnerable—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05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  <a:r>
              <a:rPr sz="105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sz="105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parental controls,</a:t>
            </a:r>
            <a:r>
              <a:rPr sz="105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cyberbullying</a:t>
            </a:r>
            <a:r>
              <a:rPr sz="105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protection,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elder</a:t>
            </a:r>
            <a:r>
              <a:rPr sz="105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fraud</a:t>
            </a:r>
            <a:r>
              <a:rPr sz="105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prevention</a:t>
            </a:r>
            <a:r>
              <a:rPr sz="105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5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more.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4543" y="8434053"/>
            <a:ext cx="2062480" cy="1775871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16890">
              <a:lnSpc>
                <a:spcPts val="1689"/>
              </a:lnSpc>
              <a:spcBef>
                <a:spcPts val="280"/>
              </a:spcBef>
            </a:pP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All-in-one</a:t>
            </a:r>
            <a:r>
              <a:rPr sz="1500" b="1" spc="1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-10" dirty="0">
                <a:latin typeface="Arial" panose="020B0604020202020204" pitchFamily="34" charset="0"/>
                <a:cs typeface="Arial" panose="020B0604020202020204" pitchFamily="34" charset="0"/>
              </a:rPr>
              <a:t>digital protection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225" marR="5080">
              <a:lnSpc>
                <a:spcPct val="103400"/>
              </a:lnSpc>
              <a:spcBef>
                <a:spcPts val="994"/>
              </a:spcBef>
            </a:pP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Identity</a:t>
            </a:r>
            <a:r>
              <a:rPr sz="105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theft</a:t>
            </a:r>
            <a:r>
              <a:rPr sz="105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5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fraud</a:t>
            </a:r>
            <a:r>
              <a:rPr sz="105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105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strike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anyone</a:t>
            </a:r>
            <a:r>
              <a:rPr sz="105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105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anytime.</a:t>
            </a:r>
            <a:r>
              <a:rPr sz="105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sz="105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digital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sz="105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sz="105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helps</a:t>
            </a:r>
            <a:r>
              <a:rPr sz="105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keep</a:t>
            </a:r>
            <a:r>
              <a:rPr sz="105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0" dirty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family’s</a:t>
            </a:r>
            <a:r>
              <a:rPr sz="1050" spc="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sz="1050" spc="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sz="1050" spc="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0" dirty="0">
                <a:latin typeface="Arial" panose="020B0604020202020204" pitchFamily="34" charset="0"/>
                <a:cs typeface="Arial" panose="020B0604020202020204" pitchFamily="34" charset="0"/>
              </a:rPr>
              <a:t>safe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105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easy-to-use</a:t>
            </a:r>
            <a:r>
              <a:rPr sz="105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identity,</a:t>
            </a:r>
            <a:r>
              <a:rPr sz="105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financial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5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privacy</a:t>
            </a:r>
            <a:r>
              <a:rPr sz="1050"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protection</a:t>
            </a:r>
            <a:r>
              <a:rPr sz="1050"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tools.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object 3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3322883"/>
            <a:ext cx="5839970" cy="438812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400944" y="2040921"/>
            <a:ext cx="6025255" cy="602088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 marR="2465705">
              <a:lnSpc>
                <a:spcPts val="2150"/>
              </a:lnSpc>
              <a:spcBef>
                <a:spcPts val="295"/>
              </a:spcBef>
            </a:pPr>
            <a:r>
              <a:rPr sz="1900" b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Keep your</a:t>
            </a:r>
            <a:r>
              <a:rPr sz="1900" b="1" spc="5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sz="1900" b="1" spc="-10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personal </a:t>
            </a:r>
            <a:r>
              <a:rPr sz="1900" b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information</a:t>
            </a:r>
            <a:r>
              <a:rPr sz="1900" b="1" spc="-10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 personal.</a:t>
            </a:r>
            <a:r>
              <a:rPr sz="1050" spc="-10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.</a:t>
            </a:r>
            <a:endParaRPr sz="1050" dirty="0">
              <a:solidFill>
                <a:schemeClr val="bg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49231" y="5387478"/>
            <a:ext cx="2232660" cy="2116733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50800" marR="43180">
              <a:lnSpc>
                <a:spcPts val="1689"/>
              </a:lnSpc>
              <a:spcBef>
                <a:spcPts val="280"/>
              </a:spcBef>
            </a:pP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500" b="1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1500" b="1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-10" dirty="0">
                <a:latin typeface="Arial" panose="020B0604020202020204" pitchFamily="34" charset="0"/>
                <a:cs typeface="Arial" panose="020B0604020202020204" pitchFamily="34" charset="0"/>
              </a:rPr>
              <a:t>cybercrime 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-10" dirty="0">
                <a:latin typeface="Arial" panose="020B0604020202020204" pitchFamily="34" charset="0"/>
                <a:cs typeface="Arial" panose="020B0604020202020204" pitchFamily="34" charset="0"/>
              </a:rPr>
              <a:t>staggering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">
              <a:lnSpc>
                <a:spcPct val="100000"/>
              </a:lnSpc>
              <a:spcBef>
                <a:spcPts val="1115"/>
              </a:spcBef>
            </a:pP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sz="105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FBI</a:t>
            </a:r>
            <a:r>
              <a:rPr sz="105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reported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0" dirty="0"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" marR="159385">
              <a:lnSpc>
                <a:spcPct val="103400"/>
              </a:lnSpc>
            </a:pP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$10 billion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in losses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in 2022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5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received over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2,000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daily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fraud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complaints.</a:t>
            </a:r>
            <a:r>
              <a:rPr sz="900" baseline="32407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900" spc="172" baseline="3240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help protect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0" dirty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finances by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0" dirty="0">
                <a:latin typeface="Arial" panose="020B0604020202020204" pitchFamily="34" charset="0"/>
                <a:cs typeface="Arial" panose="020B0604020202020204" pitchFamily="34" charset="0"/>
              </a:rPr>
              <a:t>bank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accounts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credit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5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offering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" marR="216535">
              <a:lnSpc>
                <a:spcPct val="103400"/>
              </a:lnSpc>
            </a:pP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$5 million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in insurance</a:t>
            </a:r>
            <a:r>
              <a:rPr sz="900" baseline="32407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900" spc="195" baseline="32407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05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cover </a:t>
            </a:r>
            <a:r>
              <a:rPr sz="1050" dirty="0">
                <a:latin typeface="Arial" panose="020B0604020202020204" pitchFamily="34" charset="0"/>
                <a:cs typeface="Arial" panose="020B0604020202020204" pitchFamily="34" charset="0"/>
              </a:rPr>
              <a:t>eligible losses if they do </a:t>
            </a:r>
            <a:r>
              <a:rPr sz="1050" spc="-10" dirty="0">
                <a:latin typeface="Arial" panose="020B0604020202020204" pitchFamily="34" charset="0"/>
                <a:cs typeface="Arial" panose="020B0604020202020204" pitchFamily="34" charset="0"/>
              </a:rPr>
              <a:t>happen.</a:t>
            </a: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6" name="Picture 45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584CFC0-5D05-22DE-7049-6FB48035C95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67" y="1076435"/>
            <a:ext cx="1842490" cy="460623"/>
          </a:xfrm>
          <a:prstGeom prst="rect">
            <a:avLst/>
          </a:prstGeom>
        </p:spPr>
      </p:pic>
      <p:sp>
        <p:nvSpPr>
          <p:cNvPr id="50" name="object 31">
            <a:extLst>
              <a:ext uri="{FF2B5EF4-FFF2-40B4-BE49-F238E27FC236}">
                <a16:creationId xmlns:a16="http://schemas.microsoft.com/office/drawing/2014/main" id="{F0E7896A-2145-6C91-7358-472E34C3ECCF}"/>
              </a:ext>
            </a:extLst>
          </p:cNvPr>
          <p:cNvSpPr txBox="1"/>
          <p:nvPr/>
        </p:nvSpPr>
        <p:spPr>
          <a:xfrm>
            <a:off x="374257" y="4288780"/>
            <a:ext cx="4907634" cy="591829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26670" algn="l">
              <a:lnSpc>
                <a:spcPct val="100000"/>
              </a:lnSpc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sz="1200"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easy-to-use</a:t>
            </a:r>
            <a:r>
              <a:rPr sz="12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r>
              <a:rPr sz="1200"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2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powered</a:t>
            </a:r>
            <a:r>
              <a:rPr sz="12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25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leading</a:t>
            </a:r>
            <a:r>
              <a:rPr sz="120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digital</a:t>
            </a:r>
            <a:r>
              <a:rPr sz="12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r>
              <a:rPr sz="12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Aura.</a:t>
            </a:r>
            <a:r>
              <a:rPr sz="12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12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helps</a:t>
            </a:r>
            <a:r>
              <a:rPr sz="12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protect</a:t>
            </a:r>
            <a:r>
              <a:rPr sz="120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12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  <a:r>
              <a:rPr sz="12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information,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finances</a:t>
            </a:r>
            <a:r>
              <a:rPr sz="120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20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privacy—and</a:t>
            </a:r>
            <a:r>
              <a:rPr sz="120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sz="120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sz="120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20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120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120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20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discounted</a:t>
            </a:r>
            <a:r>
              <a:rPr sz="120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-10" dirty="0">
                <a:latin typeface="Arial" panose="020B0604020202020204" pitchFamily="34" charset="0"/>
                <a:cs typeface="Arial" panose="020B0604020202020204" pitchFamily="34" charset="0"/>
              </a:rPr>
              <a:t>rate.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4" name="Picture 53" descr="A person in a coat and scarf looking at a phone&#10;&#10;Description automatically generated">
            <a:extLst>
              <a:ext uri="{FF2B5EF4-FFF2-40B4-BE49-F238E27FC236}">
                <a16:creationId xmlns:a16="http://schemas.microsoft.com/office/drawing/2014/main" id="{499ECE7E-DDF8-29D8-F05A-907A3A2DD89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70" y="5225099"/>
            <a:ext cx="2501457" cy="2648027"/>
          </a:xfrm>
          <a:prstGeom prst="rect">
            <a:avLst/>
          </a:prstGeom>
        </p:spPr>
      </p:pic>
      <p:pic>
        <p:nvPicPr>
          <p:cNvPr id="56" name="Picture 55" descr="A person and person looking at a tablet&#10;&#10;Description automatically generated">
            <a:extLst>
              <a:ext uri="{FF2B5EF4-FFF2-40B4-BE49-F238E27FC236}">
                <a16:creationId xmlns:a16="http://schemas.microsoft.com/office/drawing/2014/main" id="{471BE46F-03FC-4999-E343-E3B192F0710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449" y="8212760"/>
            <a:ext cx="2501457" cy="2506342"/>
          </a:xfrm>
          <a:prstGeom prst="rect">
            <a:avLst/>
          </a:prstGeom>
        </p:spPr>
      </p:pic>
      <p:pic>
        <p:nvPicPr>
          <p:cNvPr id="58" name="Picture 57" descr="A family sitting on a couch looking at a computer&#10;&#10;Description automatically generated">
            <a:extLst>
              <a:ext uri="{FF2B5EF4-FFF2-40B4-BE49-F238E27FC236}">
                <a16:creationId xmlns:a16="http://schemas.microsoft.com/office/drawing/2014/main" id="{5279D6B4-EFDA-DBEF-9EDC-BE8F6EEA353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70" y="11076133"/>
            <a:ext cx="2501457" cy="2438067"/>
          </a:xfrm>
          <a:prstGeom prst="rect">
            <a:avLst/>
          </a:prstGeom>
        </p:spPr>
      </p:pic>
      <p:sp>
        <p:nvSpPr>
          <p:cNvPr id="2" name="object 23">
            <a:extLst>
              <a:ext uri="{FF2B5EF4-FFF2-40B4-BE49-F238E27FC236}">
                <a16:creationId xmlns:a16="http://schemas.microsoft.com/office/drawing/2014/main" id="{06FA0FA2-1C27-15CD-8436-F48F0F74008D}"/>
              </a:ext>
            </a:extLst>
          </p:cNvPr>
          <p:cNvSpPr txBox="1"/>
          <p:nvPr/>
        </p:nvSpPr>
        <p:spPr>
          <a:xfrm>
            <a:off x="895271" y="3440732"/>
            <a:ext cx="4001809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 during annual enrollment.</a:t>
            </a:r>
            <a:endParaRPr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62700" y="14976465"/>
            <a:ext cx="2266950" cy="3317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7550" marR="5080" indent="-705485">
              <a:lnSpc>
                <a:spcPct val="120600"/>
              </a:lnSpc>
              <a:spcBef>
                <a:spcPts val="95"/>
              </a:spcBef>
            </a:pPr>
            <a:r>
              <a:rPr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r>
              <a:rPr sz="900" b="1" spc="7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</a:t>
            </a:r>
            <a:r>
              <a:rPr sz="900" b="1" spc="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Aura</a:t>
            </a:r>
            <a:r>
              <a:rPr sz="900" b="1" spc="7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</a:t>
            </a:r>
            <a:r>
              <a:rPr sz="900" b="1" spc="7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1" spc="-1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1-844-931-</a:t>
            </a:r>
            <a:r>
              <a:rPr sz="900" b="1" spc="-2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2872</a:t>
            </a:r>
            <a:endParaRPr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12">
            <a:extLst>
              <a:ext uri="{FF2B5EF4-FFF2-40B4-BE49-F238E27FC236}">
                <a16:creationId xmlns:a16="http://schemas.microsoft.com/office/drawing/2014/main" id="{C8F5692C-B357-0EDC-B68D-6F40C4D1E2B8}"/>
              </a:ext>
            </a:extLst>
          </p:cNvPr>
          <p:cNvSpPr txBox="1"/>
          <p:nvPr/>
        </p:nvSpPr>
        <p:spPr>
          <a:xfrm>
            <a:off x="796125" y="14362799"/>
            <a:ext cx="4347413" cy="373179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719455" marR="5080" indent="-707390"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Please see your enrollment materials for more information. </a:t>
            </a:r>
          </a:p>
          <a:p>
            <a:pPr marL="719455" marR="5080" indent="-707390"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Enroll in Identity &amp; Fraud Protection during annual enrollment.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451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Wisneski, Pamela</dc:creator>
  <cp:lastModifiedBy>Rusignuolo, Megan</cp:lastModifiedBy>
  <cp:revision>37</cp:revision>
  <dcterms:created xsi:type="dcterms:W3CDTF">2023-07-11T16:44:51Z</dcterms:created>
  <dcterms:modified xsi:type="dcterms:W3CDTF">2023-08-02T15:50:17Z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2023-07-10T00:00:00Z</vt:filetime>
  </property>
  <property fmtid="{D5CDD505-2E9C-101B-9397-08002B2CF9AE}" pid="3" name="Creator">
    <vt:lpwstr>PDF Presentation Adobe Photoshop </vt:lpwstr>
  </property>
  <property fmtid="{D5CDD505-2E9C-101B-9397-08002B2CF9AE}" pid="4" name="LastSaved">
    <vt:filetime>2023-07-11T00:00:00Z</vt:filetime>
  </property>
  <property fmtid="{D5CDD505-2E9C-101B-9397-08002B2CF9AE}" pid="5" name="Producer">
    <vt:lpwstr>Adobe Photoshop for Macintosh -- Image Conversion Plug-in</vt:lpwstr>
  </property>
</Properties>
</file>